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4" r:id="rId5"/>
    <p:sldId id="260" r:id="rId6"/>
    <p:sldId id="261" r:id="rId7"/>
    <p:sldId id="265" r:id="rId8"/>
    <p:sldId id="266" r:id="rId9"/>
    <p:sldId id="262" r:id="rId1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2" d="100"/>
          <a:sy n="72" d="100"/>
        </p:scale>
        <p:origin x="-1242"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06/05/2014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06/05/2014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06/05/2014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06/05/2014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06/05/2014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F49D355-16BD-4E45-BD9A-5EA878CF7CBD}" type="datetimeFigureOut">
              <a:rPr lang="it-IT" smtClean="0"/>
              <a:pPr/>
              <a:t>06/05/2014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F49D355-16BD-4E45-BD9A-5EA878CF7CBD}" type="datetimeFigureOut">
              <a:rPr lang="it-IT" smtClean="0"/>
              <a:pPr/>
              <a:t>06/05/2014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pPr/>
              <a:t>06/05/2014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pPr/>
              <a:t>06/05/2014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06/05/2014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06/05/2014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pPr/>
              <a:t>06/05/2014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hyperlink" Target="http://it.wikipedia.org/wiki/Basilica_di_San_Crisogono"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4612" y="2285992"/>
            <a:ext cx="3733778" cy="2800332"/>
          </a:xfrm>
          <a:prstGeom prst="rect">
            <a:avLst/>
          </a:prstGeom>
        </p:spPr>
      </p:pic>
      <p:sp>
        <p:nvSpPr>
          <p:cNvPr id="2" name="Titolo 1"/>
          <p:cNvSpPr>
            <a:spLocks noGrp="1"/>
          </p:cNvSpPr>
          <p:nvPr>
            <p:ph type="ctrTitle"/>
          </p:nvPr>
        </p:nvSpPr>
        <p:spPr>
          <a:xfrm>
            <a:off x="1" y="0"/>
            <a:ext cx="9143999" cy="1142984"/>
          </a:xfrm>
          <a:solidFill>
            <a:schemeClr val="bg1"/>
          </a:solidFill>
          <a:ln>
            <a:noFill/>
          </a:ln>
        </p:spPr>
        <p:style>
          <a:lnRef idx="1">
            <a:schemeClr val="accent6"/>
          </a:lnRef>
          <a:fillRef idx="2">
            <a:schemeClr val="accent6"/>
          </a:fillRef>
          <a:effectRef idx="1">
            <a:schemeClr val="accent6"/>
          </a:effectRef>
          <a:fontRef idx="minor">
            <a:schemeClr val="dk1"/>
          </a:fontRef>
        </p:style>
        <p:txBody>
          <a:bodyPr>
            <a:normAutofit fontScale="90000"/>
          </a:bodyPr>
          <a:lstStyle/>
          <a:p>
            <a:r>
              <a:rPr lang="it-IT" sz="3100" dirty="0" smtClean="0">
                <a:latin typeface="Segoe UI Semibold"/>
                <a:cs typeface="Arial" pitchFamily="34" charset="0"/>
              </a:rPr>
              <a:t>Ricerca sulle Chiese Paleocristiane a Roma </a:t>
            </a:r>
            <a:r>
              <a:rPr lang="it-IT" sz="3200" dirty="0" smtClean="0">
                <a:latin typeface="Segoe UI Semibold"/>
                <a:cs typeface="Arial" pitchFamily="34" charset="0"/>
              </a:rPr>
              <a:t/>
            </a:r>
            <a:br>
              <a:rPr lang="it-IT" sz="3200" dirty="0" smtClean="0">
                <a:latin typeface="Segoe UI Semibold"/>
                <a:cs typeface="Arial" pitchFamily="34" charset="0"/>
              </a:rPr>
            </a:br>
            <a:r>
              <a:rPr lang="it-IT" sz="2700" dirty="0" smtClean="0">
                <a:latin typeface="Segoe UI Semibold"/>
                <a:cs typeface="Arial" pitchFamily="34" charset="0"/>
              </a:rPr>
              <a:t>di Enrico Ferrari Classe 1I</a:t>
            </a:r>
            <a:br>
              <a:rPr lang="it-IT" sz="2700" dirty="0" smtClean="0">
                <a:latin typeface="Segoe UI Semibold"/>
                <a:cs typeface="Arial" pitchFamily="34" charset="0"/>
              </a:rPr>
            </a:br>
            <a:r>
              <a:rPr lang="it-IT" sz="2700" dirty="0" smtClean="0">
                <a:latin typeface="Segoe UI Semibold"/>
                <a:cs typeface="Arial" pitchFamily="34" charset="0"/>
              </a:rPr>
              <a:t>2 maggio 2014</a:t>
            </a:r>
            <a:endParaRPr lang="it-IT" sz="2700" dirty="0">
              <a:latin typeface="Segoe UI Semibold"/>
              <a:cs typeface="Arial" pitchFamily="34" charset="0"/>
            </a:endParaRPr>
          </a:p>
        </p:txBody>
      </p:sp>
      <p:sp>
        <p:nvSpPr>
          <p:cNvPr id="5" name="Titolo 1"/>
          <p:cNvSpPr txBox="1">
            <a:spLocks/>
          </p:cNvSpPr>
          <p:nvPr/>
        </p:nvSpPr>
        <p:spPr>
          <a:xfrm>
            <a:off x="0" y="5661248"/>
            <a:ext cx="9143999" cy="974606"/>
          </a:xfrm>
          <a:prstGeom prst="rect">
            <a:avLst/>
          </a:prstGeom>
          <a:solidFill>
            <a:schemeClr val="bg1"/>
          </a:solidFill>
          <a:ln>
            <a:noFill/>
          </a:ln>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i="1" dirty="0" smtClean="0">
                <a:latin typeface="Segoe UI Semibold" panose="020B0702040204020203" pitchFamily="34" charset="0"/>
              </a:rPr>
              <a:t>Basilica di San </a:t>
            </a:r>
            <a:r>
              <a:rPr lang="it-IT" i="1" dirty="0" err="1" smtClean="0">
                <a:latin typeface="Segoe UI Semibold" panose="020B0702040204020203" pitchFamily="34" charset="0"/>
              </a:rPr>
              <a:t>Crisogono</a:t>
            </a:r>
            <a:endParaRPr lang="it-IT" i="1" dirty="0">
              <a:latin typeface="Segoe UI Semibold" panose="020B0702040204020203" pitchFamily="34" charset="0"/>
            </a:endParaRPr>
          </a:p>
        </p:txBody>
      </p:sp>
      <p:pic>
        <p:nvPicPr>
          <p:cNvPr id="1026" name="Picture 2" descr="C:\Documents and Settings\utente\Desktop\enrico compiti\Foto San Crisognono\CAM00102.jpg"/>
          <p:cNvPicPr>
            <a:picLocks noChangeAspect="1" noChangeArrowheads="1"/>
          </p:cNvPicPr>
          <p:nvPr/>
        </p:nvPicPr>
        <p:blipFill>
          <a:blip r:embed="rId3" cstate="print"/>
          <a:srcRect/>
          <a:stretch>
            <a:fillRect/>
          </a:stretch>
        </p:blipFill>
        <p:spPr bwMode="auto">
          <a:xfrm>
            <a:off x="0" y="1214422"/>
            <a:ext cx="2647864" cy="1985898"/>
          </a:xfrm>
          <a:prstGeom prst="rect">
            <a:avLst/>
          </a:prstGeom>
          <a:noFill/>
        </p:spPr>
      </p:pic>
      <p:pic>
        <p:nvPicPr>
          <p:cNvPr id="1027" name="Picture 3" descr="C:\Documents and Settings\utente\Desktop\enrico compiti\Foto San Crisognono\CAM00105.jpg"/>
          <p:cNvPicPr>
            <a:picLocks noChangeAspect="1" noChangeArrowheads="1"/>
          </p:cNvPicPr>
          <p:nvPr/>
        </p:nvPicPr>
        <p:blipFill>
          <a:blip r:embed="rId4" cstate="print"/>
          <a:srcRect/>
          <a:stretch>
            <a:fillRect/>
          </a:stretch>
        </p:blipFill>
        <p:spPr bwMode="auto">
          <a:xfrm>
            <a:off x="6500826" y="1214422"/>
            <a:ext cx="2643174" cy="1982381"/>
          </a:xfrm>
          <a:prstGeom prst="rect">
            <a:avLst/>
          </a:prstGeom>
          <a:noFill/>
        </p:spPr>
      </p:pic>
      <p:pic>
        <p:nvPicPr>
          <p:cNvPr id="7" name="Picture 12" descr="C:\Documents and Settings\utente\Desktop\enrico compiti\Foto San Crisognono\300px-Trastevere_-_san_Crisogono_1000360_interno.JPG"/>
          <p:cNvPicPr>
            <a:picLocks noChangeAspect="1" noChangeArrowheads="1"/>
          </p:cNvPicPr>
          <p:nvPr/>
        </p:nvPicPr>
        <p:blipFill>
          <a:blip r:embed="rId5"/>
          <a:srcRect/>
          <a:stretch>
            <a:fillRect/>
          </a:stretch>
        </p:blipFill>
        <p:spPr bwMode="auto">
          <a:xfrm>
            <a:off x="6500826" y="3661173"/>
            <a:ext cx="2643174" cy="1982381"/>
          </a:xfrm>
          <a:prstGeom prst="rect">
            <a:avLst/>
          </a:prstGeom>
          <a:noFill/>
        </p:spPr>
      </p:pic>
      <p:pic>
        <p:nvPicPr>
          <p:cNvPr id="1029" name="Picture 5" descr="C:\Documents and Settings\utente\Desktop\enrico compiti\Foto San Crisognono\ciborio.jpg"/>
          <p:cNvPicPr>
            <a:picLocks noChangeAspect="1" noChangeArrowheads="1"/>
          </p:cNvPicPr>
          <p:nvPr/>
        </p:nvPicPr>
        <p:blipFill>
          <a:blip r:embed="rId6"/>
          <a:srcRect/>
          <a:stretch>
            <a:fillRect/>
          </a:stretch>
        </p:blipFill>
        <p:spPr bwMode="auto">
          <a:xfrm>
            <a:off x="0" y="3786190"/>
            <a:ext cx="2619375" cy="1743075"/>
          </a:xfrm>
          <a:prstGeom prst="rect">
            <a:avLst/>
          </a:prstGeom>
          <a:noFill/>
        </p:spPr>
      </p:pic>
    </p:spTree>
    <p:extLst>
      <p:ext uri="{BB962C8B-B14F-4D97-AF65-F5344CB8AC3E}">
        <p14:creationId xmlns:p14="http://schemas.microsoft.com/office/powerpoint/2010/main" val="53757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smtClean="0">
                <a:latin typeface="Segoe UI Semibold"/>
              </a:rPr>
              <a:t>Posizione della chiesa a Roma</a:t>
            </a:r>
            <a:endParaRPr lang="it-IT" sz="3600" dirty="0">
              <a:latin typeface="Segoe UI Semibold"/>
            </a:endParaRPr>
          </a:p>
        </p:txBody>
      </p:sp>
      <p:sp>
        <p:nvSpPr>
          <p:cNvPr id="8" name="CasellaDiTesto 7"/>
          <p:cNvSpPr txBox="1"/>
          <p:nvPr/>
        </p:nvSpPr>
        <p:spPr>
          <a:xfrm>
            <a:off x="571472" y="2000240"/>
            <a:ext cx="1785950" cy="3416320"/>
          </a:xfrm>
          <a:prstGeom prst="rect">
            <a:avLst/>
          </a:prstGeom>
          <a:noFill/>
        </p:spPr>
        <p:txBody>
          <a:bodyPr wrap="square" rtlCol="0">
            <a:spAutoFit/>
          </a:bodyPr>
          <a:lstStyle/>
          <a:p>
            <a:r>
              <a:rPr lang="it-IT" dirty="0" smtClean="0">
                <a:latin typeface="Segoe UI Semibold"/>
                <a:cs typeface="Segoe UI" pitchFamily="34" charset="0"/>
              </a:rPr>
              <a:t>La Basilica di san </a:t>
            </a:r>
            <a:r>
              <a:rPr lang="it-IT" dirty="0" err="1" smtClean="0">
                <a:latin typeface="Segoe UI Semibold"/>
                <a:cs typeface="Segoe UI" pitchFamily="34" charset="0"/>
              </a:rPr>
              <a:t>Crisogono</a:t>
            </a:r>
            <a:r>
              <a:rPr lang="it-IT" dirty="0" smtClean="0">
                <a:latin typeface="Segoe UI Semibold"/>
                <a:cs typeface="Segoe UI" pitchFamily="34" charset="0"/>
              </a:rPr>
              <a:t> è situata in Piazza Sidney </a:t>
            </a:r>
            <a:r>
              <a:rPr lang="it-IT" dirty="0" err="1" smtClean="0">
                <a:latin typeface="Segoe UI Semibold"/>
                <a:cs typeface="Segoe UI" pitchFamily="34" charset="0"/>
              </a:rPr>
              <a:t>Sonnino</a:t>
            </a:r>
            <a:r>
              <a:rPr lang="it-IT" dirty="0" smtClean="0">
                <a:latin typeface="Segoe UI Semibold"/>
                <a:cs typeface="Segoe UI" pitchFamily="34" charset="0"/>
              </a:rPr>
              <a:t> n. 44 a Roma, nel quartiere Trastevere tra Viale Trastevere e Lungotevere degli </a:t>
            </a:r>
            <a:r>
              <a:rPr lang="it-IT" dirty="0" err="1" smtClean="0">
                <a:latin typeface="Segoe UI Semibold"/>
                <a:cs typeface="Segoe UI" pitchFamily="34" charset="0"/>
              </a:rPr>
              <a:t>Anguillara</a:t>
            </a:r>
            <a:endParaRPr lang="it-IT" dirty="0">
              <a:latin typeface="Segoe UI Semibold"/>
              <a:cs typeface="Segoe UI" pitchFamily="34" charset="0"/>
            </a:endParaRPr>
          </a:p>
        </p:txBody>
      </p:sp>
      <p:pic>
        <p:nvPicPr>
          <p:cNvPr id="2053" name="Picture 5"/>
          <p:cNvPicPr>
            <a:picLocks noGrp="1" noChangeAspect="1" noChangeArrowheads="1"/>
          </p:cNvPicPr>
          <p:nvPr>
            <p:ph idx="1"/>
          </p:nvPr>
        </p:nvPicPr>
        <p:blipFill>
          <a:blip r:embed="rId2"/>
          <a:srcRect/>
          <a:stretch>
            <a:fillRect/>
          </a:stretch>
        </p:blipFill>
        <p:spPr bwMode="auto">
          <a:xfrm>
            <a:off x="2571750" y="2073476"/>
            <a:ext cx="5072063" cy="3206348"/>
          </a:xfrm>
          <a:prstGeom prst="rect">
            <a:avLst/>
          </a:prstGeom>
          <a:noFill/>
          <a:ln w="9525">
            <a:noFill/>
            <a:miter lim="800000"/>
            <a:headEnd/>
            <a:tailEnd/>
          </a:ln>
          <a:effectLst/>
        </p:spPr>
      </p:pic>
    </p:spTree>
    <p:extLst>
      <p:ext uri="{BB962C8B-B14F-4D97-AF65-F5344CB8AC3E}">
        <p14:creationId xmlns:p14="http://schemas.microsoft.com/office/powerpoint/2010/main" val="414441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0034" y="142852"/>
            <a:ext cx="8229600" cy="1143000"/>
          </a:xfrm>
        </p:spPr>
        <p:txBody>
          <a:bodyPr>
            <a:noAutofit/>
          </a:bodyPr>
          <a:lstStyle/>
          <a:p>
            <a:r>
              <a:rPr lang="it-IT" sz="3600" dirty="0" smtClean="0">
                <a:latin typeface="Segoe UI Semibold"/>
              </a:rPr>
              <a:t>Pianta antica della basilica paleocristiana</a:t>
            </a:r>
            <a:endParaRPr lang="it-IT" sz="3600" dirty="0">
              <a:latin typeface="Segoe UI Semibold"/>
            </a:endParaRPr>
          </a:p>
        </p:txBody>
      </p:sp>
      <p:pic>
        <p:nvPicPr>
          <p:cNvPr id="3074" name="Picture 2" descr="C:\Documents and Settings\utente\Desktop\enrico compiti\Foto San Crisognono\san-crisogono2.jpg"/>
          <p:cNvPicPr>
            <a:picLocks noGrp="1" noChangeAspect="1" noChangeArrowheads="1"/>
          </p:cNvPicPr>
          <p:nvPr>
            <p:ph idx="1"/>
          </p:nvPr>
        </p:nvPicPr>
        <p:blipFill>
          <a:blip r:embed="rId2"/>
          <a:srcRect/>
          <a:stretch>
            <a:fillRect/>
          </a:stretch>
        </p:blipFill>
        <p:spPr bwMode="auto">
          <a:xfrm>
            <a:off x="2857488" y="1322338"/>
            <a:ext cx="3714776" cy="5431216"/>
          </a:xfrm>
          <a:prstGeom prst="rect">
            <a:avLst/>
          </a:prstGeom>
          <a:noFill/>
        </p:spPr>
      </p:pic>
    </p:spTree>
    <p:extLst>
      <p:ext uri="{BB962C8B-B14F-4D97-AF65-F5344CB8AC3E}">
        <p14:creationId xmlns:p14="http://schemas.microsoft.com/office/powerpoint/2010/main" val="523964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0034" y="142852"/>
            <a:ext cx="8229600" cy="1143000"/>
          </a:xfrm>
        </p:spPr>
        <p:txBody>
          <a:bodyPr>
            <a:normAutofit/>
          </a:bodyPr>
          <a:lstStyle/>
          <a:p>
            <a:r>
              <a:rPr lang="it-IT" sz="3200" dirty="0" smtClean="0">
                <a:latin typeface="Segoe UI Semibold"/>
              </a:rPr>
              <a:t>Pianta moderna della basilica paleocristiana</a:t>
            </a:r>
            <a:endParaRPr lang="it-IT" sz="3200" dirty="0">
              <a:latin typeface="Segoe UI Semibold"/>
            </a:endParaRPr>
          </a:p>
        </p:txBody>
      </p:sp>
      <p:pic>
        <p:nvPicPr>
          <p:cNvPr id="10" name="Segnaposto contenuto 9" descr="pianta basilica.JPG"/>
          <p:cNvPicPr>
            <a:picLocks noGrp="1" noChangeAspect="1"/>
          </p:cNvPicPr>
          <p:nvPr>
            <p:ph idx="1"/>
          </p:nvPr>
        </p:nvPicPr>
        <p:blipFill>
          <a:blip r:embed="rId2"/>
          <a:stretch>
            <a:fillRect/>
          </a:stretch>
        </p:blipFill>
        <p:spPr>
          <a:xfrm>
            <a:off x="285721" y="1142984"/>
            <a:ext cx="6610174" cy="5060856"/>
          </a:xfrm>
        </p:spPr>
      </p:pic>
      <p:sp>
        <p:nvSpPr>
          <p:cNvPr id="6" name="CasellaDiTesto 5"/>
          <p:cNvSpPr txBox="1"/>
          <p:nvPr/>
        </p:nvSpPr>
        <p:spPr>
          <a:xfrm>
            <a:off x="6715140" y="2143116"/>
            <a:ext cx="2214578" cy="2369880"/>
          </a:xfrm>
          <a:prstGeom prst="rect">
            <a:avLst/>
          </a:prstGeom>
          <a:noFill/>
        </p:spPr>
        <p:txBody>
          <a:bodyPr wrap="square" rtlCol="0">
            <a:spAutoFit/>
          </a:bodyPr>
          <a:lstStyle/>
          <a:p>
            <a:r>
              <a:rPr lang="it-IT" sz="1600" dirty="0" smtClean="0">
                <a:latin typeface="Segoe UI Semibold"/>
              </a:rPr>
              <a:t>1- colonnato</a:t>
            </a:r>
          </a:p>
          <a:p>
            <a:r>
              <a:rPr lang="it-IT" sz="1600" dirty="0" smtClean="0">
                <a:latin typeface="Segoe UI Semibold"/>
              </a:rPr>
              <a:t>2- navate laterali</a:t>
            </a:r>
          </a:p>
          <a:p>
            <a:r>
              <a:rPr lang="it-IT" sz="1600" dirty="0" smtClean="0">
                <a:latin typeface="Segoe UI Semibold"/>
              </a:rPr>
              <a:t>3 – navata principale</a:t>
            </a:r>
          </a:p>
          <a:p>
            <a:r>
              <a:rPr lang="it-IT" sz="1600" dirty="0" smtClean="0">
                <a:latin typeface="Segoe UI Semibold"/>
              </a:rPr>
              <a:t>4 – presbiterio</a:t>
            </a:r>
          </a:p>
          <a:p>
            <a:r>
              <a:rPr lang="it-IT" sz="1600" dirty="0" smtClean="0">
                <a:latin typeface="Segoe UI Semibold"/>
              </a:rPr>
              <a:t>5 – cappella laterale</a:t>
            </a:r>
          </a:p>
          <a:p>
            <a:r>
              <a:rPr lang="it-IT" sz="1600" dirty="0" smtClean="0">
                <a:latin typeface="Segoe UI Semibold"/>
              </a:rPr>
              <a:t>6,7 – altare e ciborio</a:t>
            </a:r>
          </a:p>
          <a:p>
            <a:r>
              <a:rPr lang="it-IT" sz="1600" dirty="0" smtClean="0">
                <a:latin typeface="Segoe UI Semibold"/>
              </a:rPr>
              <a:t>8 - abside</a:t>
            </a:r>
          </a:p>
          <a:p>
            <a:endParaRPr lang="it-IT" dirty="0" smtClean="0"/>
          </a:p>
          <a:p>
            <a:endParaRPr lang="it-IT" dirty="0"/>
          </a:p>
        </p:txBody>
      </p:sp>
    </p:spTree>
    <p:extLst>
      <p:ext uri="{BB962C8B-B14F-4D97-AF65-F5344CB8AC3E}">
        <p14:creationId xmlns:p14="http://schemas.microsoft.com/office/powerpoint/2010/main" val="523964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785794"/>
          </a:xfrm>
        </p:spPr>
        <p:txBody>
          <a:bodyPr>
            <a:normAutofit/>
          </a:bodyPr>
          <a:lstStyle/>
          <a:p>
            <a:r>
              <a:rPr lang="it-IT" sz="3600" dirty="0" smtClean="0">
                <a:latin typeface="Segoe UI Semibold"/>
                <a:cs typeface="Arial" pitchFamily="34" charset="0"/>
              </a:rPr>
              <a:t>CENNI STORICI</a:t>
            </a:r>
            <a:endParaRPr lang="it-IT" sz="3600" dirty="0">
              <a:latin typeface="Segoe UI Semibold"/>
              <a:cs typeface="Arial" pitchFamily="34" charset="0"/>
            </a:endParaRPr>
          </a:p>
        </p:txBody>
      </p:sp>
      <p:sp>
        <p:nvSpPr>
          <p:cNvPr id="3" name="Segnaposto contenuto 2"/>
          <p:cNvSpPr>
            <a:spLocks noGrp="1"/>
          </p:cNvSpPr>
          <p:nvPr>
            <p:ph idx="1"/>
          </p:nvPr>
        </p:nvSpPr>
        <p:spPr>
          <a:xfrm>
            <a:off x="0" y="785794"/>
            <a:ext cx="9144000" cy="5643602"/>
          </a:xfrm>
        </p:spPr>
        <p:txBody>
          <a:bodyPr>
            <a:noAutofit/>
          </a:bodyPr>
          <a:lstStyle/>
          <a:p>
            <a:pPr marL="0" indent="0">
              <a:buNone/>
            </a:pPr>
            <a:r>
              <a:rPr lang="it-IT" sz="1600" dirty="0" smtClean="0">
                <a:latin typeface="Segoe UI Semibold"/>
                <a:cs typeface="Arial" pitchFamily="34" charset="0"/>
              </a:rPr>
              <a:t>La chiesa, dedicata a san </a:t>
            </a:r>
            <a:r>
              <a:rPr lang="it-IT" sz="1600" dirty="0" err="1" smtClean="0">
                <a:latin typeface="Segoe UI Semibold"/>
                <a:cs typeface="Arial" pitchFamily="34" charset="0"/>
              </a:rPr>
              <a:t>Crisogono</a:t>
            </a:r>
            <a:r>
              <a:rPr lang="it-IT" sz="1600" dirty="0" smtClean="0">
                <a:latin typeface="Segoe UI Semibold"/>
                <a:cs typeface="Arial" pitchFamily="34" charset="0"/>
              </a:rPr>
              <a:t> di </a:t>
            </a:r>
            <a:r>
              <a:rPr lang="it-IT" sz="1600" dirty="0" err="1" smtClean="0">
                <a:latin typeface="Segoe UI Semibold"/>
                <a:cs typeface="Arial" pitchFamily="34" charset="0"/>
              </a:rPr>
              <a:t>Aquileia</a:t>
            </a:r>
            <a:r>
              <a:rPr lang="it-IT" sz="1600" dirty="0" smtClean="0">
                <a:latin typeface="Segoe UI Semibold"/>
                <a:cs typeface="Arial" pitchFamily="34" charset="0"/>
              </a:rPr>
              <a:t>, è originaria del IV secolo e, nel corso dei secoli, ha subito una serie di rifacimenti”. La prima menzione della chiesa risale al 499, quando è ricordata in occasione del Concilio indetto da Papa </a:t>
            </a:r>
            <a:r>
              <a:rPr lang="it-IT" sz="1600" dirty="0" err="1" smtClean="0">
                <a:latin typeface="Segoe UI Semibold"/>
                <a:cs typeface="Arial" pitchFamily="34" charset="0"/>
              </a:rPr>
              <a:t>Simmaco</a:t>
            </a:r>
            <a:r>
              <a:rPr lang="it-IT" sz="1600" dirty="0" smtClean="0">
                <a:latin typeface="Segoe UI Semibold"/>
                <a:cs typeface="Arial" pitchFamily="34" charset="0"/>
              </a:rPr>
              <a:t>, mentre il suo abbandono è da far risalire al XII sec., quando il Cardinale Giovanni Da Crema la occultò per costruire la nuova basilica ad un livello superiore. </a:t>
            </a:r>
          </a:p>
          <a:p>
            <a:pPr marL="0" indent="0">
              <a:buNone/>
            </a:pPr>
            <a:r>
              <a:rPr lang="it-IT" sz="1600" dirty="0" smtClean="0">
                <a:latin typeface="Segoe UI Semibold"/>
                <a:cs typeface="Arial" pitchFamily="34" charset="0"/>
              </a:rPr>
              <a:t>Fu poi ricostruita nel 1626, su progetto di Giovanni Battista </a:t>
            </a:r>
            <a:r>
              <a:rPr lang="it-IT" sz="1600" dirty="0" err="1" smtClean="0">
                <a:latin typeface="Segoe UI Semibold"/>
                <a:cs typeface="Arial" pitchFamily="34" charset="0"/>
              </a:rPr>
              <a:t>Soria</a:t>
            </a:r>
            <a:r>
              <a:rPr lang="it-IT" sz="1600" dirty="0" smtClean="0">
                <a:latin typeface="Segoe UI Semibold"/>
                <a:cs typeface="Arial" pitchFamily="34" charset="0"/>
              </a:rPr>
              <a:t>, per volere del cardinale Scipione </a:t>
            </a:r>
            <a:r>
              <a:rPr lang="it-IT" sz="1600" dirty="0" err="1" smtClean="0">
                <a:latin typeface="Segoe UI Semibold"/>
                <a:cs typeface="Arial" pitchFamily="34" charset="0"/>
              </a:rPr>
              <a:t>Caffarelli-Borghese</a:t>
            </a:r>
            <a:r>
              <a:rPr lang="it-IT" sz="1600" dirty="0" smtClean="0">
                <a:latin typeface="Segoe UI Semibold"/>
                <a:cs typeface="Arial" pitchFamily="34" charset="0"/>
              </a:rPr>
              <a:t>, il cui nome campeggia sul fronte e i cui emblemi araldici (aquila e drago alato) si ripetono ovunque. La basilica è stata chiesa nazionale della Corsica: nella cripta sono sepolti diversi corsi già al servizio del papa”. La scoperta della Basilica paleocristiana avvenne nel 1907 durante una campagna di scavi per conto del Ministero delle Belle Arti. Con i primi scavi venne alla luce la </a:t>
            </a:r>
            <a:r>
              <a:rPr lang="it-IT" sz="1600" i="1" dirty="0" err="1" smtClean="0">
                <a:latin typeface="Segoe UI Semibold"/>
                <a:cs typeface="Arial" pitchFamily="34" charset="0"/>
              </a:rPr>
              <a:t>Schola</a:t>
            </a:r>
            <a:r>
              <a:rPr lang="it-IT" sz="1600" i="1" dirty="0" smtClean="0">
                <a:latin typeface="Segoe UI Semibold"/>
                <a:cs typeface="Arial" pitchFamily="34" charset="0"/>
              </a:rPr>
              <a:t> </a:t>
            </a:r>
            <a:r>
              <a:rPr lang="it-IT" sz="1600" i="1" dirty="0" err="1" smtClean="0">
                <a:latin typeface="Segoe UI Semibold"/>
                <a:cs typeface="Arial" pitchFamily="34" charset="0"/>
              </a:rPr>
              <a:t>Cantorum</a:t>
            </a:r>
            <a:r>
              <a:rPr lang="it-IT" sz="1600" dirty="0" smtClean="0">
                <a:latin typeface="Segoe UI Semibold"/>
                <a:cs typeface="Arial" pitchFamily="34" charset="0"/>
              </a:rPr>
              <a:t>, il recinto </a:t>
            </a:r>
            <a:r>
              <a:rPr lang="it-IT" sz="1600" dirty="0" err="1" smtClean="0">
                <a:latin typeface="Segoe UI Semibold"/>
                <a:cs typeface="Arial" pitchFamily="34" charset="0"/>
              </a:rPr>
              <a:t>presbiteriale</a:t>
            </a:r>
            <a:r>
              <a:rPr lang="it-IT" sz="1600" dirty="0" smtClean="0">
                <a:latin typeface="Segoe UI Semibold"/>
                <a:cs typeface="Arial" pitchFamily="34" charset="0"/>
              </a:rPr>
              <a:t>, la </a:t>
            </a:r>
            <a:r>
              <a:rPr lang="it-IT" sz="1600" dirty="0" err="1" smtClean="0">
                <a:latin typeface="Segoe UI Semibold"/>
                <a:cs typeface="Arial" pitchFamily="34" charset="0"/>
              </a:rPr>
              <a:t>confessio</a:t>
            </a:r>
            <a:r>
              <a:rPr lang="it-IT" sz="1600" dirty="0" smtClean="0">
                <a:latin typeface="Segoe UI Semibold"/>
                <a:cs typeface="Arial" pitchFamily="34" charset="0"/>
              </a:rPr>
              <a:t> e la cripta semianulare con resti di pitture di Santi. Lo scavo proseguì quindi nell’aula basilicale e nei due ambienti </a:t>
            </a:r>
            <a:r>
              <a:rPr lang="it-IT" sz="1600" dirty="0" err="1" smtClean="0">
                <a:latin typeface="Segoe UI Semibold"/>
                <a:cs typeface="Arial" pitchFamily="34" charset="0"/>
              </a:rPr>
              <a:t>lateriali</a:t>
            </a:r>
            <a:r>
              <a:rPr lang="it-IT" sz="1600" dirty="0" smtClean="0">
                <a:latin typeface="Segoe UI Semibold"/>
                <a:cs typeface="Arial" pitchFamily="34" charset="0"/>
              </a:rPr>
              <a:t> all’abside.</a:t>
            </a:r>
          </a:p>
          <a:p>
            <a:pPr marL="0" indent="0">
              <a:buNone/>
            </a:pPr>
            <a:r>
              <a:rPr lang="it-IT" sz="1600" dirty="0" smtClean="0">
                <a:latin typeface="Segoe UI Semibold"/>
                <a:cs typeface="Arial" pitchFamily="34" charset="0"/>
              </a:rPr>
              <a:t>I </a:t>
            </a:r>
            <a:r>
              <a:rPr lang="it-IT" sz="1600" dirty="0" err="1" smtClean="0">
                <a:latin typeface="Segoe UI Semibold"/>
                <a:cs typeface="Arial" pitchFamily="34" charset="0"/>
              </a:rPr>
              <a:t>sotteranei</a:t>
            </a:r>
            <a:r>
              <a:rPr lang="it-IT" sz="1600" dirty="0" smtClean="0">
                <a:latin typeface="Segoe UI Semibold"/>
                <a:cs typeface="Arial" pitchFamily="34" charset="0"/>
              </a:rPr>
              <a:t> di San </a:t>
            </a:r>
            <a:r>
              <a:rPr lang="it-IT" sz="1600" dirty="0" err="1" smtClean="0">
                <a:latin typeface="Segoe UI Semibold"/>
                <a:cs typeface="Arial" pitchFamily="34" charset="0"/>
              </a:rPr>
              <a:t>Crisogno</a:t>
            </a:r>
            <a:r>
              <a:rPr lang="it-IT" sz="1600" dirty="0" smtClean="0">
                <a:latin typeface="Segoe UI Semibold"/>
                <a:cs typeface="Arial" pitchFamily="34" charset="0"/>
              </a:rPr>
              <a:t> conservano le vestigia di uno dei più antichi </a:t>
            </a:r>
            <a:r>
              <a:rPr lang="it-IT" sz="1600" dirty="0" err="1" smtClean="0">
                <a:latin typeface="Segoe UI Semibold"/>
                <a:cs typeface="Arial" pitchFamily="34" charset="0"/>
              </a:rPr>
              <a:t>tituli</a:t>
            </a:r>
            <a:r>
              <a:rPr lang="it-IT" sz="1600" dirty="0" smtClean="0">
                <a:latin typeface="Segoe UI Semibold"/>
                <a:cs typeface="Arial" pitchFamily="34" charset="0"/>
              </a:rPr>
              <a:t> sorti nel quartiere di Trastevere. </a:t>
            </a:r>
            <a:r>
              <a:rPr lang="it-IT" sz="1600" dirty="0" err="1" smtClean="0">
                <a:latin typeface="Segoe UI Semibold"/>
                <a:cs typeface="Arial" pitchFamily="34" charset="0"/>
              </a:rPr>
              <a:t>Crisogono</a:t>
            </a:r>
            <a:r>
              <a:rPr lang="it-IT" sz="1600" dirty="0" smtClean="0">
                <a:latin typeface="Segoe UI Semibold"/>
                <a:cs typeface="Arial" pitchFamily="34" charset="0"/>
              </a:rPr>
              <a:t> morì martire sotto l’imperatore Diocleziano tra il 304 e il 305.</a:t>
            </a:r>
          </a:p>
          <a:p>
            <a:pPr marL="0" indent="0">
              <a:buNone/>
            </a:pPr>
            <a:r>
              <a:rPr lang="it-IT" sz="1600" dirty="0" smtClean="0">
                <a:latin typeface="Segoe UI Semibold"/>
                <a:cs typeface="Arial" pitchFamily="34" charset="0"/>
              </a:rPr>
              <a:t>L'esterno della basilica di San </a:t>
            </a:r>
            <a:r>
              <a:rPr lang="it-IT" sz="1600" dirty="0" err="1" smtClean="0">
                <a:latin typeface="Segoe UI Semibold"/>
                <a:cs typeface="Arial" pitchFamily="34" charset="0"/>
              </a:rPr>
              <a:t>Crisogono</a:t>
            </a:r>
            <a:r>
              <a:rPr lang="it-IT" sz="1600" dirty="0" smtClean="0">
                <a:latin typeface="Segoe UI Semibold"/>
                <a:cs typeface="Arial" pitchFamily="34" charset="0"/>
              </a:rPr>
              <a:t> è caratterizzato dalla facciata principale, che dà su viale Trastevere, ricostruita in stile barocco per volere del cardinale Scipione </a:t>
            </a:r>
            <a:r>
              <a:rPr lang="it-IT" sz="1600" dirty="0" err="1" smtClean="0">
                <a:latin typeface="Segoe UI Semibold"/>
                <a:cs typeface="Arial" pitchFamily="34" charset="0"/>
              </a:rPr>
              <a:t>Caffarelli-Borghese</a:t>
            </a:r>
            <a:r>
              <a:rPr lang="it-IT" sz="1600" dirty="0" smtClean="0">
                <a:latin typeface="Segoe UI Semibold"/>
                <a:cs typeface="Arial" pitchFamily="34" charset="0"/>
              </a:rPr>
              <a:t> nel 1626. L'interno della basilica è a croce latina con tre navate separate da due file di colonne ioniche lisce; risale alla ricostruzione del XVII secolo, sebbene molti elementi risalgano alle precedenti chiese. Le ventidue colonne sono </a:t>
            </a:r>
            <a:r>
              <a:rPr lang="it-IT" sz="1600" dirty="0" err="1" smtClean="0">
                <a:latin typeface="Segoe UI Semibold"/>
                <a:cs typeface="Arial" pitchFamily="34" charset="0"/>
              </a:rPr>
              <a:t>spolia</a:t>
            </a:r>
            <a:r>
              <a:rPr lang="it-IT" sz="1600" dirty="0" smtClean="0">
                <a:latin typeface="Segoe UI Semibold"/>
                <a:cs typeface="Arial" pitchFamily="34" charset="0"/>
              </a:rPr>
              <a:t> di antiche costruzioni. È presente un pavimento </a:t>
            </a:r>
            <a:r>
              <a:rPr lang="it-IT" sz="1600" dirty="0" err="1" smtClean="0">
                <a:latin typeface="Segoe UI Semibold"/>
                <a:cs typeface="Arial" pitchFamily="34" charset="0"/>
              </a:rPr>
              <a:t>cosmatesco</a:t>
            </a:r>
            <a:r>
              <a:rPr lang="it-IT" sz="1600" dirty="0" smtClean="0">
                <a:latin typeface="Segoe UI Semibold"/>
                <a:cs typeface="Arial" pitchFamily="34" charset="0"/>
              </a:rPr>
              <a:t> e l'altare principale è pure dell'epoca (1127).</a:t>
            </a:r>
          </a:p>
          <a:p>
            <a:pPr marL="0" indent="0">
              <a:buNone/>
            </a:pPr>
            <a:r>
              <a:rPr lang="it-IT" sz="1600" dirty="0" smtClean="0">
                <a:latin typeface="Segoe UI Semibold"/>
                <a:cs typeface="Arial" pitchFamily="34" charset="0"/>
              </a:rPr>
              <a:t>La cappella del SS. Sacramento, a destra dell'abside, è opera (1627 o 1641) di Gian Lorenzo Bernini.</a:t>
            </a:r>
          </a:p>
          <a:p>
            <a:pPr marL="0" indent="0">
              <a:buNone/>
            </a:pPr>
            <a:endParaRPr lang="it-IT" sz="1600" dirty="0">
              <a:latin typeface="Arial" pitchFamily="34" charset="0"/>
              <a:cs typeface="Arial" pitchFamily="34" charset="0"/>
            </a:endParaRPr>
          </a:p>
        </p:txBody>
      </p:sp>
    </p:spTree>
    <p:extLst>
      <p:ext uri="{BB962C8B-B14F-4D97-AF65-F5344CB8AC3E}">
        <p14:creationId xmlns:p14="http://schemas.microsoft.com/office/powerpoint/2010/main" val="30706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utente\Desktop\enrico compiti\Foto San Crisognono\CAM00106.jpg"/>
          <p:cNvPicPr>
            <a:picLocks noGrp="1" noChangeAspect="1" noChangeArrowheads="1"/>
          </p:cNvPicPr>
          <p:nvPr>
            <p:ph idx="1"/>
          </p:nvPr>
        </p:nvPicPr>
        <p:blipFill>
          <a:blip r:embed="rId2" cstate="print"/>
          <a:srcRect/>
          <a:stretch>
            <a:fillRect/>
          </a:stretch>
        </p:blipFill>
        <p:spPr bwMode="auto">
          <a:xfrm>
            <a:off x="142844" y="285728"/>
            <a:ext cx="2130029" cy="2840039"/>
          </a:xfrm>
          <a:prstGeom prst="rect">
            <a:avLst/>
          </a:prstGeom>
          <a:noFill/>
        </p:spPr>
      </p:pic>
      <p:pic>
        <p:nvPicPr>
          <p:cNvPr id="4100" name="Picture 4" descr="C:\Documents and Settings\utente\Desktop\enrico compiti\Foto San Crisognono\CAM00109.jpg"/>
          <p:cNvPicPr>
            <a:picLocks noChangeAspect="1" noChangeArrowheads="1"/>
          </p:cNvPicPr>
          <p:nvPr/>
        </p:nvPicPr>
        <p:blipFill>
          <a:blip r:embed="rId3" cstate="print"/>
          <a:srcRect/>
          <a:stretch>
            <a:fillRect/>
          </a:stretch>
        </p:blipFill>
        <p:spPr bwMode="auto">
          <a:xfrm>
            <a:off x="2690801" y="285728"/>
            <a:ext cx="3810025" cy="2857519"/>
          </a:xfrm>
          <a:prstGeom prst="rect">
            <a:avLst/>
          </a:prstGeom>
          <a:noFill/>
        </p:spPr>
      </p:pic>
      <p:pic>
        <p:nvPicPr>
          <p:cNvPr id="4102" name="Picture 6" descr="C:\Documents and Settings\utente\Desktop\enrico compiti\Foto San Crisognono\CAM00112.jpg"/>
          <p:cNvPicPr>
            <a:picLocks noChangeAspect="1" noChangeArrowheads="1"/>
          </p:cNvPicPr>
          <p:nvPr/>
        </p:nvPicPr>
        <p:blipFill>
          <a:blip r:embed="rId4" cstate="print"/>
          <a:srcRect/>
          <a:stretch>
            <a:fillRect/>
          </a:stretch>
        </p:blipFill>
        <p:spPr bwMode="auto">
          <a:xfrm>
            <a:off x="2714612" y="3571876"/>
            <a:ext cx="3810027" cy="2857521"/>
          </a:xfrm>
          <a:prstGeom prst="rect">
            <a:avLst/>
          </a:prstGeom>
          <a:noFill/>
        </p:spPr>
      </p:pic>
      <p:sp>
        <p:nvSpPr>
          <p:cNvPr id="16" name="CasellaDiTesto 15"/>
          <p:cNvSpPr txBox="1"/>
          <p:nvPr/>
        </p:nvSpPr>
        <p:spPr>
          <a:xfrm>
            <a:off x="142844" y="3143248"/>
            <a:ext cx="2000264" cy="1200329"/>
          </a:xfrm>
          <a:prstGeom prst="rect">
            <a:avLst/>
          </a:prstGeom>
          <a:noFill/>
        </p:spPr>
        <p:txBody>
          <a:bodyPr wrap="square" rtlCol="0">
            <a:spAutoFit/>
          </a:bodyPr>
          <a:lstStyle/>
          <a:p>
            <a:r>
              <a:rPr lang="it-IT" dirty="0" smtClean="0">
                <a:latin typeface="Segoe UI Semibold"/>
              </a:rPr>
              <a:t>Davanti all’ingresso principale della Basilica.</a:t>
            </a:r>
            <a:endParaRPr lang="it-IT" dirty="0">
              <a:latin typeface="Segoe UI Semibold"/>
            </a:endParaRPr>
          </a:p>
        </p:txBody>
      </p:sp>
      <p:sp>
        <p:nvSpPr>
          <p:cNvPr id="20" name="CasellaDiTesto 19"/>
          <p:cNvSpPr txBox="1"/>
          <p:nvPr/>
        </p:nvSpPr>
        <p:spPr>
          <a:xfrm>
            <a:off x="6500826" y="714356"/>
            <a:ext cx="2000264" cy="1477328"/>
          </a:xfrm>
          <a:prstGeom prst="rect">
            <a:avLst/>
          </a:prstGeom>
          <a:noFill/>
        </p:spPr>
        <p:txBody>
          <a:bodyPr wrap="square" rtlCol="0">
            <a:spAutoFit/>
          </a:bodyPr>
          <a:lstStyle/>
          <a:p>
            <a:r>
              <a:rPr lang="it-IT" dirty="0" smtClean="0">
                <a:latin typeface="Segoe UI Semibold"/>
              </a:rPr>
              <a:t>L’ingresso della cripta, dalla sagrestia. </a:t>
            </a:r>
          </a:p>
          <a:p>
            <a:r>
              <a:rPr lang="it-IT" dirty="0" smtClean="0">
                <a:latin typeface="Segoe UI Semibold"/>
              </a:rPr>
              <a:t>Si scende su una ripida scala.</a:t>
            </a:r>
            <a:endParaRPr lang="it-IT" dirty="0">
              <a:latin typeface="Segoe UI Semibold"/>
            </a:endParaRPr>
          </a:p>
        </p:txBody>
      </p:sp>
      <p:sp>
        <p:nvSpPr>
          <p:cNvPr id="21" name="CasellaDiTesto 20"/>
          <p:cNvSpPr txBox="1"/>
          <p:nvPr/>
        </p:nvSpPr>
        <p:spPr>
          <a:xfrm>
            <a:off x="6643702" y="4500570"/>
            <a:ext cx="2000264" cy="923330"/>
          </a:xfrm>
          <a:prstGeom prst="rect">
            <a:avLst/>
          </a:prstGeom>
          <a:noFill/>
        </p:spPr>
        <p:txBody>
          <a:bodyPr wrap="square" rtlCol="0">
            <a:spAutoFit/>
          </a:bodyPr>
          <a:lstStyle/>
          <a:p>
            <a:r>
              <a:rPr lang="it-IT" dirty="0" smtClean="0">
                <a:latin typeface="Segoe UI Semibold"/>
              </a:rPr>
              <a:t>L’interno della cripta, sul fondo un sarcofago.</a:t>
            </a:r>
            <a:endParaRPr lang="it-IT" dirty="0">
              <a:latin typeface="Segoe UI Semibold"/>
            </a:endParaRPr>
          </a:p>
        </p:txBody>
      </p:sp>
    </p:spTree>
    <p:extLst>
      <p:ext uri="{BB962C8B-B14F-4D97-AF65-F5344CB8AC3E}">
        <p14:creationId xmlns:p14="http://schemas.microsoft.com/office/powerpoint/2010/main" val="2049788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C:\Documents and Settings\utente\Desktop\enrico compiti\Foto San Crisognono\CAM00115.jpg"/>
          <p:cNvPicPr>
            <a:picLocks noChangeAspect="1" noChangeArrowheads="1"/>
          </p:cNvPicPr>
          <p:nvPr/>
        </p:nvPicPr>
        <p:blipFill>
          <a:blip r:embed="rId2" cstate="print"/>
          <a:srcRect/>
          <a:stretch>
            <a:fillRect/>
          </a:stretch>
        </p:blipFill>
        <p:spPr bwMode="auto">
          <a:xfrm>
            <a:off x="4881565" y="285728"/>
            <a:ext cx="3143272" cy="2357454"/>
          </a:xfrm>
          <a:prstGeom prst="rect">
            <a:avLst/>
          </a:prstGeom>
          <a:noFill/>
        </p:spPr>
      </p:pic>
      <p:pic>
        <p:nvPicPr>
          <p:cNvPr id="3" name="Picture 8" descr="C:\Documents and Settings\utente\Desktop\enrico compiti\Foto San Crisognono\CAM00118.jpg"/>
          <p:cNvPicPr>
            <a:picLocks noChangeAspect="1" noChangeArrowheads="1"/>
          </p:cNvPicPr>
          <p:nvPr/>
        </p:nvPicPr>
        <p:blipFill>
          <a:blip r:embed="rId3" cstate="print"/>
          <a:srcRect/>
          <a:stretch>
            <a:fillRect/>
          </a:stretch>
        </p:blipFill>
        <p:spPr bwMode="auto">
          <a:xfrm>
            <a:off x="500034" y="285728"/>
            <a:ext cx="3214710" cy="2411033"/>
          </a:xfrm>
          <a:prstGeom prst="rect">
            <a:avLst/>
          </a:prstGeom>
          <a:noFill/>
        </p:spPr>
      </p:pic>
      <p:pic>
        <p:nvPicPr>
          <p:cNvPr id="4" name="Picture 9" descr="C:\Documents and Settings\utente\Desktop\enrico compiti\Foto San Crisognono\CAM00120.jpg"/>
          <p:cNvPicPr>
            <a:picLocks noChangeAspect="1" noChangeArrowheads="1"/>
          </p:cNvPicPr>
          <p:nvPr/>
        </p:nvPicPr>
        <p:blipFill>
          <a:blip r:embed="rId4" cstate="print"/>
          <a:srcRect/>
          <a:stretch>
            <a:fillRect/>
          </a:stretch>
        </p:blipFill>
        <p:spPr bwMode="auto">
          <a:xfrm>
            <a:off x="500034" y="3429000"/>
            <a:ext cx="3857652" cy="2893240"/>
          </a:xfrm>
          <a:prstGeom prst="rect">
            <a:avLst/>
          </a:prstGeom>
          <a:noFill/>
        </p:spPr>
      </p:pic>
      <p:sp>
        <p:nvSpPr>
          <p:cNvPr id="5" name="CasellaDiTesto 4"/>
          <p:cNvSpPr txBox="1"/>
          <p:nvPr/>
        </p:nvSpPr>
        <p:spPr>
          <a:xfrm>
            <a:off x="428596" y="2714620"/>
            <a:ext cx="3571900" cy="369332"/>
          </a:xfrm>
          <a:prstGeom prst="rect">
            <a:avLst/>
          </a:prstGeom>
          <a:noFill/>
        </p:spPr>
        <p:txBody>
          <a:bodyPr wrap="square" rtlCol="0">
            <a:spAutoFit/>
          </a:bodyPr>
          <a:lstStyle/>
          <a:p>
            <a:r>
              <a:rPr lang="it-IT" dirty="0" smtClean="0"/>
              <a:t>Il sarcofago, visto da </a:t>
            </a:r>
            <a:r>
              <a:rPr lang="it-IT" dirty="0" err="1" smtClean="0"/>
              <a:t>vicino…</a:t>
            </a:r>
            <a:r>
              <a:rPr lang="it-IT" dirty="0" smtClean="0"/>
              <a:t>.  </a:t>
            </a:r>
            <a:endParaRPr lang="it-IT" dirty="0"/>
          </a:p>
        </p:txBody>
      </p:sp>
      <p:sp>
        <p:nvSpPr>
          <p:cNvPr id="6" name="CasellaDiTesto 5"/>
          <p:cNvSpPr txBox="1"/>
          <p:nvPr/>
        </p:nvSpPr>
        <p:spPr>
          <a:xfrm>
            <a:off x="4857752" y="2714620"/>
            <a:ext cx="3571900" cy="369332"/>
          </a:xfrm>
          <a:prstGeom prst="rect">
            <a:avLst/>
          </a:prstGeom>
          <a:noFill/>
        </p:spPr>
        <p:txBody>
          <a:bodyPr wrap="square" rtlCol="0">
            <a:spAutoFit/>
          </a:bodyPr>
          <a:lstStyle/>
          <a:p>
            <a:r>
              <a:rPr lang="it-IT" dirty="0" err="1" smtClean="0"/>
              <a:t>….all</a:t>
            </a:r>
            <a:r>
              <a:rPr lang="it-IT" dirty="0" smtClean="0"/>
              <a:t>’interno è pieno di ossa !</a:t>
            </a:r>
            <a:endParaRPr lang="it-IT" dirty="0"/>
          </a:p>
        </p:txBody>
      </p:sp>
      <p:sp>
        <p:nvSpPr>
          <p:cNvPr id="7" name="CasellaDiTesto 6"/>
          <p:cNvSpPr txBox="1"/>
          <p:nvPr/>
        </p:nvSpPr>
        <p:spPr>
          <a:xfrm>
            <a:off x="4429124" y="4572008"/>
            <a:ext cx="2571768" cy="1477328"/>
          </a:xfrm>
          <a:prstGeom prst="rect">
            <a:avLst/>
          </a:prstGeom>
          <a:noFill/>
        </p:spPr>
        <p:txBody>
          <a:bodyPr wrap="square" rtlCol="0">
            <a:spAutoFit/>
          </a:bodyPr>
          <a:lstStyle/>
          <a:p>
            <a:r>
              <a:rPr lang="it-IT" dirty="0" smtClean="0"/>
              <a:t>Alcuni degli affreschi della cripta paleocristiana.  L’interno è umido ed in alcune sale c’è del muschio  sui muri.</a:t>
            </a:r>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Documents and Settings\utente\Desktop\enrico compiti\Foto San Crisognono\CAM00127.jpg"/>
          <p:cNvPicPr>
            <a:picLocks noChangeAspect="1" noChangeArrowheads="1"/>
          </p:cNvPicPr>
          <p:nvPr/>
        </p:nvPicPr>
        <p:blipFill>
          <a:blip r:embed="rId2" cstate="print"/>
          <a:srcRect/>
          <a:stretch>
            <a:fillRect/>
          </a:stretch>
        </p:blipFill>
        <p:spPr bwMode="auto">
          <a:xfrm>
            <a:off x="4572000" y="3357562"/>
            <a:ext cx="4357718" cy="3268289"/>
          </a:xfrm>
          <a:prstGeom prst="rect">
            <a:avLst/>
          </a:prstGeom>
          <a:noFill/>
        </p:spPr>
      </p:pic>
      <p:pic>
        <p:nvPicPr>
          <p:cNvPr id="3" name="Picture 10" descr="C:\Documents and Settings\utente\Desktop\enrico compiti\Foto San Crisognono\CAM00123.jpg"/>
          <p:cNvPicPr>
            <a:picLocks noChangeAspect="1" noChangeArrowheads="1"/>
          </p:cNvPicPr>
          <p:nvPr/>
        </p:nvPicPr>
        <p:blipFill>
          <a:blip r:embed="rId3" cstate="print"/>
          <a:srcRect/>
          <a:stretch>
            <a:fillRect/>
          </a:stretch>
        </p:blipFill>
        <p:spPr bwMode="auto">
          <a:xfrm>
            <a:off x="285719" y="285728"/>
            <a:ext cx="3929091" cy="2946818"/>
          </a:xfrm>
          <a:prstGeom prst="rect">
            <a:avLst/>
          </a:prstGeom>
          <a:noFill/>
        </p:spPr>
      </p:pic>
      <p:pic>
        <p:nvPicPr>
          <p:cNvPr id="4" name="Picture 11" descr="C:\Documents and Settings\utente\Desktop\enrico compiti\Foto San Crisognono\CAM00126.jpg"/>
          <p:cNvPicPr>
            <a:picLocks noChangeAspect="1" noChangeArrowheads="1"/>
          </p:cNvPicPr>
          <p:nvPr/>
        </p:nvPicPr>
        <p:blipFill>
          <a:blip r:embed="rId4" cstate="print"/>
          <a:srcRect/>
          <a:stretch>
            <a:fillRect/>
          </a:stretch>
        </p:blipFill>
        <p:spPr bwMode="auto">
          <a:xfrm>
            <a:off x="6643702" y="142852"/>
            <a:ext cx="2143140" cy="2857520"/>
          </a:xfrm>
          <a:prstGeom prst="rect">
            <a:avLst/>
          </a:prstGeom>
          <a:noFill/>
        </p:spPr>
      </p:pic>
      <p:sp>
        <p:nvSpPr>
          <p:cNvPr id="5" name="CasellaDiTesto 4"/>
          <p:cNvSpPr txBox="1"/>
          <p:nvPr/>
        </p:nvSpPr>
        <p:spPr>
          <a:xfrm>
            <a:off x="357158" y="3286124"/>
            <a:ext cx="3643338" cy="646331"/>
          </a:xfrm>
          <a:prstGeom prst="rect">
            <a:avLst/>
          </a:prstGeom>
          <a:noFill/>
        </p:spPr>
        <p:txBody>
          <a:bodyPr wrap="square" rtlCol="0">
            <a:spAutoFit/>
          </a:bodyPr>
          <a:lstStyle/>
          <a:p>
            <a:r>
              <a:rPr lang="it-IT" dirty="0" smtClean="0">
                <a:latin typeface="Segoe UI Semibold"/>
              </a:rPr>
              <a:t>L’interno della cripta è molto più  grande di quanto immaginassi</a:t>
            </a:r>
            <a:r>
              <a:rPr lang="it-IT" dirty="0" smtClean="0"/>
              <a:t>.</a:t>
            </a:r>
            <a:endParaRPr lang="it-IT" dirty="0"/>
          </a:p>
        </p:txBody>
      </p:sp>
      <p:sp>
        <p:nvSpPr>
          <p:cNvPr id="6" name="CasellaDiTesto 5"/>
          <p:cNvSpPr txBox="1"/>
          <p:nvPr/>
        </p:nvSpPr>
        <p:spPr>
          <a:xfrm>
            <a:off x="5214942" y="500042"/>
            <a:ext cx="1428760" cy="1477328"/>
          </a:xfrm>
          <a:prstGeom prst="rect">
            <a:avLst/>
          </a:prstGeom>
          <a:noFill/>
        </p:spPr>
        <p:txBody>
          <a:bodyPr wrap="square" rtlCol="0">
            <a:spAutoFit/>
          </a:bodyPr>
          <a:lstStyle/>
          <a:p>
            <a:pPr algn="r"/>
            <a:r>
              <a:rPr lang="it-IT" dirty="0" smtClean="0">
                <a:latin typeface="Segoe UI Semibold"/>
              </a:rPr>
              <a:t>Una lapide in marmo con delle incisioni particolari</a:t>
            </a:r>
            <a:endParaRPr lang="it-IT" dirty="0">
              <a:latin typeface="Segoe UI Semibold"/>
            </a:endParaRPr>
          </a:p>
        </p:txBody>
      </p:sp>
      <p:sp>
        <p:nvSpPr>
          <p:cNvPr id="7" name="CasellaDiTesto 6"/>
          <p:cNvSpPr txBox="1"/>
          <p:nvPr/>
        </p:nvSpPr>
        <p:spPr>
          <a:xfrm>
            <a:off x="2500298" y="5143512"/>
            <a:ext cx="2000264" cy="923330"/>
          </a:xfrm>
          <a:prstGeom prst="rect">
            <a:avLst/>
          </a:prstGeom>
          <a:noFill/>
        </p:spPr>
        <p:txBody>
          <a:bodyPr wrap="square" rtlCol="0">
            <a:spAutoFit/>
          </a:bodyPr>
          <a:lstStyle/>
          <a:p>
            <a:pPr algn="r"/>
            <a:r>
              <a:rPr lang="it-IT" dirty="0" smtClean="0">
                <a:latin typeface="Segoe UI Semibold"/>
              </a:rPr>
              <a:t>Questa è la scala che ci riporta alla luce.  </a:t>
            </a:r>
            <a:r>
              <a:rPr lang="it-IT" dirty="0" smtClean="0"/>
              <a:t>  </a:t>
            </a:r>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4000" dirty="0" smtClean="0">
                <a:latin typeface="Segoe UI Semibold"/>
              </a:rPr>
              <a:t>FONTI</a:t>
            </a:r>
            <a:endParaRPr lang="it-IT" sz="4000" dirty="0">
              <a:latin typeface="Segoe UI Semibold"/>
            </a:endParaRPr>
          </a:p>
        </p:txBody>
      </p:sp>
      <p:sp>
        <p:nvSpPr>
          <p:cNvPr id="3" name="Segnaposto contenuto 2"/>
          <p:cNvSpPr>
            <a:spLocks noGrp="1"/>
          </p:cNvSpPr>
          <p:nvPr>
            <p:ph idx="1"/>
          </p:nvPr>
        </p:nvSpPr>
        <p:spPr/>
        <p:txBody>
          <a:bodyPr/>
          <a:lstStyle/>
          <a:p>
            <a:pPr marL="457200" indent="-457200">
              <a:buFont typeface="+mj-lt"/>
              <a:buAutoNum type="arabicPeriod"/>
            </a:pPr>
            <a:r>
              <a:rPr lang="it-IT" sz="2400" dirty="0" smtClean="0">
                <a:latin typeface="Segoe UI Semibold"/>
                <a:hlinkClick r:id="rId2"/>
              </a:rPr>
              <a:t>http://it.wikipedia.org/wiki/Basilica_di_San_Crisogono</a:t>
            </a:r>
            <a:endParaRPr lang="it-IT" sz="2400" dirty="0" smtClean="0">
              <a:latin typeface="Segoe UI Semibold"/>
            </a:endParaRPr>
          </a:p>
          <a:p>
            <a:pPr marL="457200" indent="-457200">
              <a:buFont typeface="+mj-lt"/>
              <a:buAutoNum type="arabicPeriod"/>
            </a:pPr>
            <a:r>
              <a:rPr lang="it-IT" sz="2400" dirty="0" smtClean="0">
                <a:latin typeface="Segoe UI Semibold"/>
              </a:rPr>
              <a:t>Opuscoli presi all’interno della Basilica</a:t>
            </a:r>
          </a:p>
          <a:p>
            <a:pPr marL="457200" indent="-457200">
              <a:buFont typeface="+mj-lt"/>
              <a:buAutoNum type="arabicPeriod"/>
            </a:pPr>
            <a:r>
              <a:rPr lang="it-IT" sz="2400" dirty="0" smtClean="0">
                <a:latin typeface="Segoe UI Semibold"/>
              </a:rPr>
              <a:t>Informazioni dal sagrestano della chiesa</a:t>
            </a:r>
          </a:p>
          <a:p>
            <a:pPr marL="457200" indent="-457200">
              <a:buFont typeface="+mj-lt"/>
              <a:buAutoNum type="arabicPeriod"/>
            </a:pPr>
            <a:r>
              <a:rPr lang="it-IT" sz="2400" dirty="0" smtClean="0">
                <a:latin typeface="Segoe UI Semibold"/>
              </a:rPr>
              <a:t>Immagini da Internet e da Google</a:t>
            </a:r>
          </a:p>
          <a:p>
            <a:pPr marL="457200" indent="-457200">
              <a:buFont typeface="+mj-lt"/>
              <a:buAutoNum type="arabicPeriod"/>
            </a:pPr>
            <a:r>
              <a:rPr lang="it-IT" sz="2400" dirty="0" smtClean="0">
                <a:latin typeface="Segoe UI Semibold"/>
              </a:rPr>
              <a:t>Foto scattate davanti alla chiesa e dentro la cripta</a:t>
            </a:r>
          </a:p>
          <a:p>
            <a:pPr marL="0" indent="0">
              <a:buNone/>
            </a:pPr>
            <a:endParaRPr lang="it-IT" sz="2400" dirty="0" smtClean="0">
              <a:latin typeface="Segoe UI Semibold"/>
            </a:endParaRPr>
          </a:p>
          <a:p>
            <a:pPr marL="0" indent="0">
              <a:buNone/>
            </a:pPr>
            <a:endParaRPr lang="it-IT" dirty="0"/>
          </a:p>
        </p:txBody>
      </p:sp>
    </p:spTree>
    <p:extLst>
      <p:ext uri="{BB962C8B-B14F-4D97-AF65-F5344CB8AC3E}">
        <p14:creationId xmlns:p14="http://schemas.microsoft.com/office/powerpoint/2010/main" val="336557278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205</Words>
  <Application>Microsoft Office PowerPoint</Application>
  <PresentationFormat>Presentazione su schermo (4:3)</PresentationFormat>
  <Paragraphs>35</Paragraphs>
  <Slides>9</Slides>
  <Notes>0</Notes>
  <HiddenSlides>0</HiddenSlides>
  <MMClips>0</MMClips>
  <ScaleCrop>false</ScaleCrop>
  <HeadingPairs>
    <vt:vector size="4" baseType="variant">
      <vt:variant>
        <vt:lpstr>Tema</vt:lpstr>
      </vt:variant>
      <vt:variant>
        <vt:i4>1</vt:i4>
      </vt:variant>
      <vt:variant>
        <vt:lpstr>Titoli diapositive</vt:lpstr>
      </vt:variant>
      <vt:variant>
        <vt:i4>9</vt:i4>
      </vt:variant>
    </vt:vector>
  </HeadingPairs>
  <TitlesOfParts>
    <vt:vector size="10" baseType="lpstr">
      <vt:lpstr>Tema di Office</vt:lpstr>
      <vt:lpstr>Ricerca sulle Chiese Paleocristiane a Roma  di Enrico Ferrari Classe 1I 2 maggio 2014</vt:lpstr>
      <vt:lpstr>Posizione della chiesa a Roma</vt:lpstr>
      <vt:lpstr>Pianta antica della basilica paleocristiana</vt:lpstr>
      <vt:lpstr>Pianta moderna della basilica paleocristiana</vt:lpstr>
      <vt:lpstr>CENNI STORICI</vt:lpstr>
      <vt:lpstr>Presentazione standard di PowerPoint</vt:lpstr>
      <vt:lpstr>Presentazione standard di PowerPoint</vt:lpstr>
      <vt:lpstr>Presentazione standard di PowerPoint</vt:lpstr>
      <vt:lpstr>FONTI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Ricerca sulle Chiese Paleocristiane a Roma  di Enrico Ferrari Classe 1I 27 aprile 2014</dc:title>
  <dc:creator>Maria Cristina Barea</dc:creator>
  <cp:lastModifiedBy>Lenovo</cp:lastModifiedBy>
  <cp:revision>22</cp:revision>
  <dcterms:created xsi:type="dcterms:W3CDTF">2014-04-24T08:53:56Z</dcterms:created>
  <dcterms:modified xsi:type="dcterms:W3CDTF">2014-05-06T15:43:12Z</dcterms:modified>
</cp:coreProperties>
</file>